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Black"/>
      <p:bold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 Black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Black-bold.fntdata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font" Target="fonts/Roboto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Black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c5dfeef6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c5dfeef6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FFFFF"/>
                </a:highlight>
              </a:rPr>
              <a:t>Estrategia: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La estrategia de comunicación será preferentemente digital, se basará en una extrema segmentación para cada tipo de contenido; buscando la validación del primer target y su viralización.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Dependiendo del contenido, se realizarán campañas de anuncios pagados en Facebook, Instagram y el sitio web dirigidas a segmentos específicos dentro del público objetivo.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Se publicarán contenidos mediante publicidad digital útil y no invasiva en RRSS.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A nivel offline se apunta a generar presencia en conciertos y eventos de industria musical hasta lograr ser una marca reconocible gracias al “boca a boca”.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Las personas que participen de la realización de los contenidos estarán involucradas en la difusión y expansión de éste a través de redes sociales.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c420a4b40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c420a4b4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c420a4b4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c420a4b4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c420a4b4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c420a4b4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c420a4b4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c420a4b4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c420a4b4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c420a4b4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4c420a4b4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4c420a4b4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c420a4b4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c420a4b4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La intención del logo es construir cercanía con el público objetivo a través de recursos distendidos;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Tipografía, paleta de colores e isotipos poco formales.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Llamar fuertemente la atención, ya que el uso predominante del amarillo, característico de las bananas, otorga luminosidad y energía contrastando con el resto de tonalidades.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La tipografía del logo </a:t>
            </a:r>
            <a:r>
              <a:rPr b="1" i="1" lang="es" sz="1200">
                <a:solidFill>
                  <a:schemeClr val="dk1"/>
                </a:solidFill>
              </a:rPr>
              <a:t>Banana</a:t>
            </a:r>
            <a:r>
              <a:rPr lang="es" sz="1200">
                <a:solidFill>
                  <a:schemeClr val="dk1"/>
                </a:solidFill>
              </a:rPr>
              <a:t> fue inspirada por logos y letras de posters de los 60`s y 70`s, con puntas exageradas y colores contrastantes a su sombra.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c420a4b4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c420a4b4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c420a4b4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c420a4b4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5dfee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5dfee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28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F6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25" y="1325275"/>
            <a:ext cx="4443049" cy="29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1631250" y="287550"/>
            <a:ext cx="61863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63D0FF"/>
                </a:solidFill>
                <a:latin typeface="Roboto"/>
                <a:ea typeface="Roboto"/>
                <a:cs typeface="Roboto"/>
                <a:sym typeface="Roboto"/>
              </a:rPr>
              <a:t>Canal de Youtube / Página web</a:t>
            </a:r>
            <a:endParaRPr b="1" sz="3000">
              <a:solidFill>
                <a:srgbClr val="63D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450" y="1101850"/>
            <a:ext cx="2273725" cy="363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752425" y="1714500"/>
            <a:ext cx="2322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"/>
                <a:ea typeface="Roboto"/>
                <a:cs typeface="Roboto"/>
                <a:sym typeface="Roboto"/>
              </a:rPr>
              <a:t>Preferentemente digital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718375" y="2217850"/>
            <a:ext cx="2390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Extrema Segmentación</a:t>
            </a:r>
            <a:endParaRPr sz="1600"/>
          </a:p>
        </p:txBody>
      </p:sp>
      <p:sp>
        <p:nvSpPr>
          <p:cNvPr id="135" name="Google Shape;135;p23"/>
          <p:cNvSpPr txBox="1"/>
          <p:nvPr/>
        </p:nvSpPr>
        <p:spPr>
          <a:xfrm>
            <a:off x="5489100" y="3231325"/>
            <a:ext cx="30909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nivel offline se apunta a generar presencia en conciertos y eventos de industria musical hasta lograr ser una marca reconocible gracias al “boca a boca”.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5489100" y="2363875"/>
            <a:ext cx="3000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ampañas de anuncios pagados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5489100" y="2632125"/>
            <a:ext cx="30000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Publicación de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contenidos mediante publicidad digital útil y no invasiva en RRSS.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9144000" y="605050"/>
            <a:ext cx="23226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chemeClr val="dk1"/>
                </a:solidFill>
              </a:rPr>
              <a:t>Las personas que participen de la realización de los contenidos estarán involucradas en la difusión y expansión de éste a través de redes sociales.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413725" y="2897900"/>
            <a:ext cx="3000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alidación del primer target y su viralización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289775" y="953850"/>
            <a:ext cx="1376400" cy="20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1581675" y="953850"/>
            <a:ext cx="8091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 rot="207379">
            <a:off x="6085831" y="3575972"/>
            <a:ext cx="1134564" cy="322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Sitio Web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981750" y="3331625"/>
            <a:ext cx="11349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Prensa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/>
        </p:nvSpPr>
        <p:spPr>
          <a:xfrm rot="198694">
            <a:off x="5864290" y="2400751"/>
            <a:ext cx="1838470" cy="445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Redes sociales 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 rot="187770">
            <a:off x="5143395" y="2992355"/>
            <a:ext cx="3429014" cy="4792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Publicidad (RRSS y Google Ads)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398425" y="3830400"/>
            <a:ext cx="24390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RR.PP. en la industria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3769025" y="0"/>
            <a:ext cx="2233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4964425" y="434875"/>
            <a:ext cx="40527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oboto"/>
              <a:buChar char="●"/>
            </a:pPr>
            <a:r>
              <a:rPr lang="e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Conseguir una</a:t>
            </a:r>
            <a:r>
              <a:rPr lang="e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viralización orgánica de nuestro contenido mediante medios aliados.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1057025" y="3652075"/>
            <a:ext cx="1895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63D0FF"/>
                </a:solidFill>
              </a:rPr>
              <a:t>Audiencia</a:t>
            </a:r>
            <a:endParaRPr b="1" sz="2400">
              <a:solidFill>
                <a:srgbClr val="63D0FF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5079375" y="2560450"/>
            <a:ext cx="3187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oboto"/>
              <a:buChar char="●"/>
            </a:pPr>
            <a:r>
              <a:rPr lang="e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Medios de industria musical internacional.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079375" y="3201325"/>
            <a:ext cx="30174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oboto"/>
              <a:buChar char="●"/>
            </a:pPr>
            <a:r>
              <a:rPr lang="e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Gremios independientes cómo IMI Chile e IME Chile.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5566100" y="4114625"/>
            <a:ext cx="2924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oboto"/>
              <a:buChar char="●"/>
            </a:pPr>
            <a:r>
              <a:rPr lang="e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Prensa con foco en música, eventos y artistas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2152850" y="1553875"/>
            <a:ext cx="163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63D0FF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  <a:endParaRPr b="1" sz="2400">
              <a:solidFill>
                <a:srgbClr val="63D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5006475" y="1130225"/>
            <a:ext cx="38196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Validar nuestro contenido con empresas relacionadas de la industria</a:t>
            </a:r>
            <a:r>
              <a:rPr lang="es" sz="1200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5554375" y="2860900"/>
            <a:ext cx="1613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  <a:endParaRPr b="1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243475" y="3271750"/>
            <a:ext cx="31347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Alcanzar mil suscriptores en el canal de youtube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Incrementar en 200% los seguidores en RRSS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Obtener un creciente 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tráfico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en la web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6406550" y="684825"/>
            <a:ext cx="1613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BEF5"/>
                </a:solidFill>
                <a:latin typeface="Roboto"/>
                <a:ea typeface="Roboto"/>
                <a:cs typeface="Roboto"/>
                <a:sym typeface="Roboto"/>
              </a:rPr>
              <a:t>Audiencia</a:t>
            </a:r>
            <a:endParaRPr b="1" sz="2400">
              <a:solidFill>
                <a:srgbClr val="FFBE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0" y="319575"/>
            <a:ext cx="4108500" cy="24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Público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A: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Músicos, productores musicales del sector independiente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Público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B: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Consumidores habituales de música en sesiones en vivo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Público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C: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Medios especializados en música e industria musical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Público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D: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Melómanos con inquietud musical despierta por formar proyectos musicales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Público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E: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Empresas activas de la industria músical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25" y="167512"/>
            <a:ext cx="8548349" cy="480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651975" y="1134975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Convertirse en un aporte para el cre-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cimiento y profesionalismo de la industria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musical nacional.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Implementar una plataforma en base a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Youtube</a:t>
            </a: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redes sociales y un sitio web para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entregar el contenido.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Diseñar un contenido audiovisual atractivo,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innovador y entretenido que logre atraer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y alcanzar una base sólida de seguidores y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suscriptores que validen nuestro contenido</a:t>
            </a:r>
            <a:r>
              <a:rPr lang="es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4245975" y="2716625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Posicionar a Banana como el medio de </a:t>
            </a:r>
            <a:b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comunicación digital/audiovisual referente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con contenidos formativos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informativos, y de entretención relacionados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con la Industria musical.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926625" y="416325"/>
            <a:ext cx="1772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B8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276" y="1194876"/>
            <a:ext cx="4721430" cy="27537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459425" y="411225"/>
            <a:ext cx="1463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BEF5"/>
                </a:solidFill>
                <a:latin typeface="Lato Black"/>
                <a:ea typeface="Lato Black"/>
                <a:cs typeface="Lato Black"/>
                <a:sym typeface="Lato Black"/>
              </a:rPr>
              <a:t>Misión</a:t>
            </a:r>
            <a:endParaRPr sz="3000">
              <a:solidFill>
                <a:srgbClr val="FFBEF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6199525" y="414875"/>
            <a:ext cx="1327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EF62"/>
                </a:solidFill>
                <a:latin typeface="Roboto Black"/>
                <a:ea typeface="Roboto Black"/>
                <a:cs typeface="Roboto Black"/>
                <a:sym typeface="Roboto Black"/>
              </a:rPr>
              <a:t>Visión</a:t>
            </a:r>
            <a:endParaRPr sz="3000">
              <a:solidFill>
                <a:srgbClr val="FFEF6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88900" y="754425"/>
            <a:ext cx="3645300" cy="3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Entregar contenidos formativos, informativos y de entretención relacionados a la industria musical, a través de formatos innovadores y conectados con las tendencias y necesidades del público.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5431375" y="1153200"/>
            <a:ext cx="3000000" cy="22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 un aporte significativo para los diferentes actores de industria y convertirnos en un referente desde la innovación.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163" y="2571751"/>
            <a:ext cx="4721430" cy="275373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926625" y="416325"/>
            <a:ext cx="1772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B8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31750" y="21475"/>
            <a:ext cx="3839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Atributos 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de  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Marca</a:t>
            </a:r>
            <a:endParaRPr sz="30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865600" y="21475"/>
            <a:ext cx="21069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Propuesta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 de         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Valor</a:t>
            </a:r>
            <a:endParaRPr sz="30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593625" y="2348550"/>
            <a:ext cx="155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Innovación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928775" y="2523450"/>
            <a:ext cx="28368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Frescura y personalidad en la marca</a:t>
            </a:r>
            <a:r>
              <a:rPr lang="e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Selección de contenidos a partir de necesidades e inquietudes del público.</a:t>
            </a:r>
            <a:b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Diseño sonoro y gráfico personalizado para </a:t>
            </a:r>
            <a:br>
              <a:rPr lang="e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cada contenido.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1671000" y="1836875"/>
            <a:ext cx="1450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FFEF62"/>
                </a:solidFill>
              </a:rPr>
              <a:t>Cercanía</a:t>
            </a:r>
            <a:endParaRPr>
              <a:solidFill>
                <a:srgbClr val="FFEF62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1684275" y="2829938"/>
            <a:ext cx="1450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EF62"/>
                </a:solidFill>
              </a:rPr>
              <a:t>Expertise</a:t>
            </a:r>
            <a:endParaRPr>
              <a:solidFill>
                <a:srgbClr val="FFEF6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45625" y="3390475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Conocimiento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4622675" y="3663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475" y="3285900"/>
            <a:ext cx="2130627" cy="10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 rot="334642">
            <a:off x="22842" y="1785777"/>
            <a:ext cx="1694623" cy="5555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Socios Claves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8"/>
          <p:cNvSpPr txBox="1"/>
          <p:nvPr/>
        </p:nvSpPr>
        <p:spPr>
          <a:xfrm rot="2798">
            <a:off x="1564191" y="2159155"/>
            <a:ext cx="2211601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Actividades claves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8"/>
          <p:cNvSpPr txBox="1"/>
          <p:nvPr/>
        </p:nvSpPr>
        <p:spPr>
          <a:xfrm rot="-277521">
            <a:off x="5669921" y="1367600"/>
            <a:ext cx="2611605" cy="3560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Estructura de costos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8"/>
          <p:cNvSpPr txBox="1"/>
          <p:nvPr/>
        </p:nvSpPr>
        <p:spPr>
          <a:xfrm rot="-313945">
            <a:off x="4465539" y="2645584"/>
            <a:ext cx="3605424" cy="549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</a:rPr>
              <a:t>Relaciones con nuestros clientes 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3793200" y="539625"/>
            <a:ext cx="1557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BEF5"/>
                </a:solidFill>
                <a:latin typeface="Roboto"/>
                <a:ea typeface="Roboto"/>
                <a:cs typeface="Roboto"/>
                <a:sym typeface="Roboto"/>
              </a:rPr>
              <a:t>CANVAS</a:t>
            </a:r>
            <a:endParaRPr sz="2400">
              <a:solidFill>
                <a:srgbClr val="FFBE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 txBox="1"/>
          <p:nvPr/>
        </p:nvSpPr>
        <p:spPr>
          <a:xfrm rot="-277435">
            <a:off x="5788408" y="1867655"/>
            <a:ext cx="2165849" cy="3560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Fuentes de ingreso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/>
          <p:nvPr/>
        </p:nvSpPr>
        <p:spPr>
          <a:xfrm rot="-314172">
            <a:off x="268561" y="3251255"/>
            <a:ext cx="2235328" cy="549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Propuestas de valor</a:t>
            </a: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 rot="-314431">
            <a:off x="918340" y="3952065"/>
            <a:ext cx="1080617" cy="549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Canales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 rot="-313960">
            <a:off x="5314193" y="3392731"/>
            <a:ext cx="2523015" cy="549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</a:rPr>
              <a:t>Segmentos del</a:t>
            </a:r>
            <a:r>
              <a:rPr lang="es" sz="1800">
                <a:solidFill>
                  <a:srgbClr val="434343"/>
                </a:solidFill>
              </a:rPr>
              <a:t> cliente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 rot="-353634">
            <a:off x="6166186" y="4115607"/>
            <a:ext cx="1782121" cy="549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</a:rPr>
              <a:t>Recursos clave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49075" y="-459117"/>
            <a:ext cx="3833720" cy="2236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625" y="3368598"/>
            <a:ext cx="3892630" cy="2270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363" y="3402622"/>
            <a:ext cx="3523820" cy="205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F6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3232325" y="71125"/>
            <a:ext cx="24027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63D0FF"/>
                </a:solidFill>
                <a:latin typeface="Roboto"/>
                <a:ea typeface="Roboto"/>
                <a:cs typeface="Roboto"/>
                <a:sym typeface="Roboto"/>
              </a:rPr>
              <a:t>Instagram</a:t>
            </a:r>
            <a:endParaRPr b="1" sz="3000">
              <a:solidFill>
                <a:srgbClr val="63D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900" y="199450"/>
            <a:ext cx="2534550" cy="437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526" y="700901"/>
            <a:ext cx="2534549" cy="436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975" y="177054"/>
            <a:ext cx="2534550" cy="439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